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75" r:id="rId6"/>
    <p:sldId id="259" r:id="rId7"/>
    <p:sldId id="260" r:id="rId8"/>
    <p:sldId id="261" r:id="rId9"/>
    <p:sldId id="276" r:id="rId10"/>
    <p:sldId id="277" r:id="rId11"/>
    <p:sldId id="279" r:id="rId12"/>
    <p:sldId id="262" r:id="rId13"/>
    <p:sldId id="263" r:id="rId14"/>
    <p:sldId id="264" r:id="rId15"/>
    <p:sldId id="278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cran.r-project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An Introduction to 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Tong Yin</a:t>
            </a:r>
            <a:endParaRPr lang="en-US" altLang="zh-C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Making scatter plots with smoothed density representation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n&lt;-10000</a:t>
            </a:r>
            <a:endParaRPr lang="en-US" altLang="zh-CN" dirty="0" smtClean="0"/>
          </a:p>
          <a:p>
            <a:r>
              <a:rPr lang="en-US" altLang="zh-CN" dirty="0" smtClean="0"/>
              <a:t>x&lt;-matrix(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(n),</a:t>
            </a:r>
            <a:r>
              <a:rPr lang="en-US" altLang="zh-CN" dirty="0" err="1" smtClean="0"/>
              <a:t>ncol</a:t>
            </a:r>
            <a:r>
              <a:rPr lang="en-US" altLang="zh-CN" dirty="0" smtClean="0"/>
              <a:t>=2)</a:t>
            </a:r>
            <a:endParaRPr lang="en-US" altLang="zh-CN" dirty="0" smtClean="0"/>
          </a:p>
          <a:p>
            <a:r>
              <a:rPr lang="en-US" altLang="zh-CN" dirty="0" smtClean="0"/>
              <a:t>y&lt;-matrix(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n,mean</a:t>
            </a:r>
            <a:r>
              <a:rPr lang="en-US" altLang="zh-CN" dirty="0" smtClean="0"/>
              <a:t>=3,sd=1.5),</a:t>
            </a:r>
            <a:r>
              <a:rPr lang="en-US" altLang="zh-CN" dirty="0" err="1" smtClean="0"/>
              <a:t>ncol</a:t>
            </a:r>
            <a:r>
              <a:rPr lang="en-US" altLang="zh-CN" dirty="0" smtClean="0"/>
              <a:t>=2)</a:t>
            </a:r>
            <a:endParaRPr lang="en-US" altLang="zh-CN" dirty="0" smtClean="0"/>
          </a:p>
          <a:p>
            <a:r>
              <a:rPr lang="en-US" altLang="zh-CN" dirty="0" err="1" smtClean="0"/>
              <a:t>smoothScatter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x,y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line graphs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data()</a:t>
            </a:r>
            <a:endParaRPr lang="en-US" altLang="zh-CN" dirty="0" smtClean="0"/>
          </a:p>
          <a:p>
            <a:r>
              <a:rPr lang="en-US" altLang="zh-CN" dirty="0" smtClean="0"/>
              <a:t>women</a:t>
            </a:r>
            <a:endParaRPr lang="en-US" altLang="zh-CN" dirty="0" smtClean="0"/>
          </a:p>
          <a:p>
            <a:r>
              <a:rPr lang="en-US" altLang="zh-CN" dirty="0" smtClean="0"/>
              <a:t>plot(</a:t>
            </a:r>
            <a:r>
              <a:rPr lang="en-US" altLang="zh-CN" dirty="0" err="1" smtClean="0"/>
              <a:t>women$height,women$weight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smtClean="0"/>
              <a:t>plot(</a:t>
            </a:r>
            <a:r>
              <a:rPr lang="en-US" altLang="zh-CN" dirty="0" err="1" smtClean="0"/>
              <a:t>women$height,women$weight,type</a:t>
            </a:r>
            <a:r>
              <a:rPr lang="en-US" altLang="zh-CN" dirty="0" smtClean="0"/>
              <a:t>=“l”)</a:t>
            </a:r>
            <a:endParaRPr lang="en-US" altLang="zh-CN" dirty="0" smtClean="0"/>
          </a:p>
          <a:p>
            <a:r>
              <a:rPr lang="en-US" altLang="zh-CN" dirty="0" smtClean="0"/>
              <a:t>plot(</a:t>
            </a:r>
            <a:r>
              <a:rPr lang="en-US" altLang="zh-CN" dirty="0" err="1" smtClean="0"/>
              <a:t>women$height,women$weight,type</a:t>
            </a:r>
            <a:r>
              <a:rPr lang="en-US" altLang="zh-CN" dirty="0" smtClean="0"/>
              <a:t>=“</a:t>
            </a:r>
            <a:r>
              <a:rPr lang="en-US" altLang="zh-CN" dirty="0" err="1" smtClean="0"/>
              <a:t>l”,main</a:t>
            </a:r>
            <a:r>
              <a:rPr lang="en-US" altLang="zh-CN" dirty="0" smtClean="0"/>
              <a:t>=“Relationship between weight &amp; height in American </a:t>
            </a:r>
            <a:r>
              <a:rPr lang="en-US" altLang="zh-CN" dirty="0" err="1" smtClean="0"/>
              <a:t>Women”,xlab</a:t>
            </a:r>
            <a:r>
              <a:rPr lang="en-US" altLang="zh-CN" dirty="0" smtClean="0"/>
              <a:t>=“</a:t>
            </a:r>
            <a:r>
              <a:rPr lang="en-US" altLang="zh-CN" dirty="0" err="1" smtClean="0"/>
              <a:t>Weight”,ylab</a:t>
            </a:r>
            <a:r>
              <a:rPr lang="en-US" altLang="zh-CN" dirty="0" smtClean="0"/>
              <a:t>=“</a:t>
            </a:r>
            <a:r>
              <a:rPr lang="en-US" altLang="zh-CN" dirty="0" err="1" smtClean="0"/>
              <a:t>Height”,col</a:t>
            </a:r>
            <a:r>
              <a:rPr lang="en-US" altLang="zh-CN" dirty="0" smtClean="0"/>
              <a:t>=“blue”)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bar charts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sales&lt;-</a:t>
            </a:r>
            <a:r>
              <a:rPr lang="en-US" altLang="zh-CN" dirty="0" err="1" smtClean="0"/>
              <a:t>read.table</a:t>
            </a:r>
            <a:r>
              <a:rPr lang="en-US" altLang="zh-CN" dirty="0" smtClean="0"/>
              <a:t>(“</a:t>
            </a:r>
            <a:r>
              <a:rPr lang="en-US" altLang="zh-CN" dirty="0" err="1" smtClean="0"/>
              <a:t>citysales.txt”,header</a:t>
            </a:r>
            <a:r>
              <a:rPr lang="en-US" altLang="zh-CN" dirty="0" smtClean="0"/>
              <a:t>=TRUE)</a:t>
            </a:r>
            <a:endParaRPr lang="en-US" altLang="zh-CN" dirty="0" smtClean="0"/>
          </a:p>
          <a:p>
            <a:r>
              <a:rPr lang="en-US" altLang="zh-CN" dirty="0" smtClean="0"/>
              <a:t>sales</a:t>
            </a:r>
            <a:endParaRPr lang="en-US" altLang="zh-CN" dirty="0" smtClean="0"/>
          </a:p>
          <a:p>
            <a:r>
              <a:rPr lang="en-US" altLang="zh-CN" dirty="0" err="1" smtClean="0"/>
              <a:t>barplot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sales$ProductA,names.arg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sales$City,col</a:t>
            </a:r>
            <a:r>
              <a:rPr lang="en-US" altLang="zh-CN" dirty="0" smtClean="0"/>
              <a:t>=“black”)</a:t>
            </a:r>
            <a:endParaRPr lang="en-US" altLang="zh-CN" dirty="0" smtClean="0"/>
          </a:p>
          <a:p>
            <a:r>
              <a:rPr lang="en-US" altLang="zh-CN" dirty="0" err="1" smtClean="0"/>
              <a:t>barplot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sales$ProductA</a:t>
            </a:r>
            <a:r>
              <a:rPr lang="en-US" altLang="zh-CN" dirty="0" smtClean="0"/>
              <a:t>, names.arg= </a:t>
            </a:r>
            <a:r>
              <a:rPr lang="en-US" altLang="zh-CN" dirty="0" err="1" smtClean="0"/>
              <a:t>sales$City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horiz</a:t>
            </a:r>
            <a:r>
              <a:rPr lang="en-US" altLang="zh-CN" dirty="0" smtClean="0"/>
              <a:t>=TRUE, 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="black") </a:t>
            </a:r>
            <a:endParaRPr lang="en-US" altLang="zh-CN" dirty="0" smtClean="0"/>
          </a:p>
          <a:p>
            <a:r>
              <a:rPr lang="en-US" altLang="zh-CN" dirty="0" err="1" smtClean="0"/>
              <a:t>barplot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as.matrix</a:t>
            </a:r>
            <a:r>
              <a:rPr lang="en-US" altLang="zh-CN" dirty="0" smtClean="0"/>
              <a:t>(sales[,2:4]),beside=</a:t>
            </a:r>
            <a:r>
              <a:rPr lang="en-US" altLang="zh-CN" dirty="0" err="1" smtClean="0"/>
              <a:t>TRUE,legend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sales$City,col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heat.colors</a:t>
            </a:r>
            <a:r>
              <a:rPr lang="en-US" altLang="zh-CN" dirty="0" smtClean="0"/>
              <a:t>(5),border=“white”)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Creating histograms and density plots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x&lt;-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(1000)</a:t>
            </a:r>
            <a:endParaRPr lang="en-US" altLang="zh-CN" dirty="0" smtClean="0"/>
          </a:p>
          <a:p>
            <a:r>
              <a:rPr lang="en-US" altLang="zh-CN" dirty="0" err="1" smtClean="0"/>
              <a:t>hist</a:t>
            </a:r>
            <a:r>
              <a:rPr lang="en-US" altLang="zh-CN" dirty="0" smtClean="0"/>
              <a:t>(x)</a:t>
            </a:r>
            <a:endParaRPr lang="en-US" altLang="zh-CN" dirty="0" smtClean="0"/>
          </a:p>
          <a:p>
            <a:r>
              <a:rPr lang="en-US" altLang="zh-CN" dirty="0" smtClean="0"/>
              <a:t>rivers</a:t>
            </a:r>
            <a:endParaRPr lang="en-US" altLang="zh-CN" dirty="0" smtClean="0"/>
          </a:p>
          <a:p>
            <a:r>
              <a:rPr lang="en-US" altLang="zh-CN" dirty="0" err="1" smtClean="0"/>
              <a:t>hist</a:t>
            </a:r>
            <a:r>
              <a:rPr lang="en-US" altLang="zh-CN" dirty="0" smtClean="0"/>
              <a:t>(rivers)</a:t>
            </a:r>
            <a:endParaRPr lang="en-US" altLang="zh-CN" dirty="0" smtClean="0"/>
          </a:p>
          <a:p>
            <a:r>
              <a:rPr lang="en-US" altLang="zh-CN" dirty="0" smtClean="0"/>
              <a:t>plot(density(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(1000)))</a:t>
            </a:r>
            <a:endParaRPr lang="en-US" altLang="zh-CN" dirty="0" smtClean="0"/>
          </a:p>
          <a:p>
            <a:r>
              <a:rPr lang="en-US" altLang="zh-CN" dirty="0" smtClean="0"/>
              <a:t>plot(density(rivers))</a:t>
            </a: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Displaying data density on axes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x&lt;-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(1000)</a:t>
            </a:r>
            <a:endParaRPr lang="en-US" altLang="zh-CN" dirty="0" smtClean="0"/>
          </a:p>
          <a:p>
            <a:r>
              <a:rPr lang="en-US" altLang="zh-CN" dirty="0" smtClean="0"/>
              <a:t>plot(density(x))</a:t>
            </a:r>
            <a:endParaRPr lang="en-US" altLang="zh-CN" dirty="0" smtClean="0"/>
          </a:p>
          <a:p>
            <a:r>
              <a:rPr lang="en-US" altLang="zh-CN" dirty="0" smtClean="0"/>
              <a:t>rug(x)</a:t>
            </a:r>
            <a:endParaRPr lang="en-US" altLang="zh-CN" dirty="0" smtClean="0"/>
          </a:p>
          <a:p>
            <a:r>
              <a:rPr lang="en-US" altLang="zh-CN" dirty="0" smtClean="0"/>
              <a:t>reads&lt;</a:t>
            </a:r>
            <a:r>
              <a:rPr lang="en-US" altLang="zh-CN" dirty="0" err="1" smtClean="0"/>
              <a:t>read.table</a:t>
            </a:r>
            <a:r>
              <a:rPr lang="en-US" altLang="zh-CN" dirty="0" smtClean="0"/>
              <a:t>(“B1-30vsB1-47per200k.txt”)</a:t>
            </a:r>
            <a:endParaRPr lang="en-US" altLang="zh-CN" dirty="0" smtClean="0"/>
          </a:p>
          <a:p>
            <a:r>
              <a:rPr lang="en-US" altLang="zh-CN" dirty="0" smtClean="0"/>
              <a:t>plot(reads[,2],reads[,3])</a:t>
            </a:r>
            <a:endParaRPr lang="en-US" altLang="zh-CN" dirty="0" smtClean="0"/>
          </a:p>
          <a:p>
            <a:r>
              <a:rPr lang="en-US" altLang="zh-CN" dirty="0" smtClean="0"/>
              <a:t>rug(reads[,2])</a:t>
            </a:r>
            <a:endParaRPr lang="en-US" altLang="zh-CN" dirty="0" smtClean="0"/>
          </a:p>
          <a:p>
            <a:r>
              <a:rPr lang="en-US" altLang="zh-CN" dirty="0" smtClean="0"/>
              <a:t>rug(reads[,3],side=2,col="</a:t>
            </a:r>
            <a:r>
              <a:rPr lang="en-US" altLang="zh-CN" dirty="0" err="1" smtClean="0"/>
              <a:t>red",ticksize</a:t>
            </a:r>
            <a:r>
              <a:rPr lang="en-US" altLang="zh-CN" dirty="0" smtClean="0"/>
              <a:t>=0.02)</a:t>
            </a: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box plots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randu</a:t>
            </a:r>
            <a:endParaRPr lang="en-US" altLang="zh-CN" dirty="0" smtClean="0"/>
          </a:p>
          <a:p>
            <a:r>
              <a:rPr lang="en-US" altLang="zh-CN" dirty="0" err="1" smtClean="0"/>
              <a:t>boxplot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randu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heat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mtcars</a:t>
            </a:r>
            <a:endParaRPr lang="en-US" altLang="zh-CN" dirty="0" smtClean="0"/>
          </a:p>
          <a:p>
            <a:r>
              <a:rPr lang="en-US" altLang="zh-CN" dirty="0" err="1" smtClean="0"/>
              <a:t>heatmap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as.matrix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mtcars</a:t>
            </a:r>
            <a:r>
              <a:rPr lang="en-US" altLang="zh-CN" dirty="0" smtClean="0"/>
              <a:t>),</a:t>
            </a:r>
            <a:r>
              <a:rPr lang="en-US" altLang="zh-CN" dirty="0" err="1" smtClean="0"/>
              <a:t>Rowv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NA,Colv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NA,col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heat.colors</a:t>
            </a:r>
            <a:r>
              <a:rPr lang="en-US" altLang="zh-CN" dirty="0" smtClean="0"/>
              <a:t>(256),scale="</a:t>
            </a:r>
            <a:r>
              <a:rPr lang="en-US" altLang="zh-CN" dirty="0" err="1" smtClean="0"/>
              <a:t>column",margins</a:t>
            </a:r>
            <a:r>
              <a:rPr lang="en-US" altLang="zh-CN" dirty="0" smtClean="0"/>
              <a:t>=c(2,8),main="C")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Making three-</a:t>
            </a:r>
            <a:r>
              <a:rPr lang="en-US" altLang="zh-CN" dirty="0" err="1" smtClean="0"/>
              <a:t>dimensonal</a:t>
            </a:r>
            <a:r>
              <a:rPr lang="en-US" altLang="zh-CN" dirty="0" smtClean="0"/>
              <a:t> scatter plots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("scatterplot3d")</a:t>
            </a:r>
            <a:endParaRPr lang="en-US" altLang="zh-CN" dirty="0" smtClean="0"/>
          </a:p>
          <a:p>
            <a:r>
              <a:rPr lang="en-US" altLang="zh-CN" dirty="0" smtClean="0"/>
              <a:t>library(scatterplot3d)</a:t>
            </a:r>
            <a:endParaRPr lang="en-US" altLang="zh-CN" dirty="0" smtClean="0"/>
          </a:p>
          <a:p>
            <a:r>
              <a:rPr lang="en-US" altLang="zh-CN" dirty="0" smtClean="0"/>
              <a:t>scatterplot3d(x=</a:t>
            </a:r>
            <a:r>
              <a:rPr lang="en-US" altLang="zh-CN" dirty="0" err="1" smtClean="0"/>
              <a:t>mtcars$wt,y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mtcars$disp,z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mtcars$mpg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smtClean="0"/>
              <a:t>scatterplot3d(</a:t>
            </a:r>
            <a:r>
              <a:rPr lang="en-US" altLang="zh-CN" dirty="0" err="1" smtClean="0"/>
              <a:t>mtcars$wt,mtcars$disp,mtcars$mpg,pch</a:t>
            </a:r>
            <a:r>
              <a:rPr lang="en-US" altLang="zh-CN" dirty="0" smtClean="0"/>
              <a:t>=16,highlight.3d=</a:t>
            </a:r>
            <a:r>
              <a:rPr lang="en-US" altLang="zh-CN" dirty="0" err="1" smtClean="0"/>
              <a:t>TRUE,angle</a:t>
            </a:r>
            <a:r>
              <a:rPr lang="en-US" altLang="zh-CN" dirty="0" smtClean="0"/>
              <a:t>=20,xlab="</a:t>
            </a:r>
            <a:r>
              <a:rPr lang="en-US" altLang="zh-CN" dirty="0" err="1" smtClean="0"/>
              <a:t>Weight",ylab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Displacement",zlab</a:t>
            </a:r>
            <a:r>
              <a:rPr lang="en-US" altLang="zh-CN" dirty="0" smtClean="0"/>
              <a:t>="Fuel Economy (mpg)", type="</a:t>
            </a:r>
            <a:r>
              <a:rPr lang="en-US" altLang="zh-CN" dirty="0" err="1" smtClean="0"/>
              <a:t>h",main</a:t>
            </a:r>
            <a:r>
              <a:rPr lang="en-US" altLang="zh-CN" dirty="0" smtClean="0"/>
              <a:t>="Relationships between car specifications")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stock charts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357850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("</a:t>
            </a:r>
            <a:r>
              <a:rPr lang="en-US" altLang="zh-CN" dirty="0" err="1" smtClean="0"/>
              <a:t>quantmod</a:t>
            </a:r>
            <a:r>
              <a:rPr lang="en-US" altLang="zh-CN" dirty="0" smtClean="0"/>
              <a:t>")</a:t>
            </a:r>
            <a:endParaRPr lang="en-US" altLang="zh-CN" dirty="0" smtClean="0"/>
          </a:p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("</a:t>
            </a:r>
            <a:r>
              <a:rPr lang="en-US" altLang="zh-CN" dirty="0" err="1" smtClean="0"/>
              <a:t>tseries</a:t>
            </a:r>
            <a:r>
              <a:rPr lang="en-US" altLang="zh-CN" dirty="0" smtClean="0"/>
              <a:t>")</a:t>
            </a:r>
            <a:endParaRPr lang="en-US" altLang="zh-CN" dirty="0" smtClean="0"/>
          </a:p>
          <a:p>
            <a:r>
              <a:rPr lang="en-US" altLang="zh-CN" dirty="0" smtClean="0"/>
              <a:t>library(</a:t>
            </a:r>
            <a:r>
              <a:rPr lang="en-US" altLang="zh-CN" dirty="0" err="1" smtClean="0"/>
              <a:t>quantmod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smtClean="0"/>
              <a:t>library(</a:t>
            </a:r>
            <a:r>
              <a:rPr lang="en-US" altLang="zh-CN" dirty="0" err="1" smtClean="0"/>
              <a:t>tseries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err="1" smtClean="0"/>
              <a:t>aapl</a:t>
            </a:r>
            <a:r>
              <a:rPr lang="en-US" altLang="zh-CN" dirty="0" smtClean="0"/>
              <a:t>&lt;-</a:t>
            </a:r>
            <a:r>
              <a:rPr lang="en-US" altLang="zh-CN" dirty="0" err="1" smtClean="0"/>
              <a:t>get.hist.quote</a:t>
            </a:r>
            <a:r>
              <a:rPr lang="en-US" altLang="zh-CN" dirty="0" smtClean="0"/>
              <a:t>(instrument="</a:t>
            </a:r>
            <a:r>
              <a:rPr lang="en-US" altLang="zh-CN" dirty="0" err="1" smtClean="0"/>
              <a:t>aapl",quote</a:t>
            </a:r>
            <a:r>
              <a:rPr lang="en-US" altLang="zh-CN" dirty="0" smtClean="0"/>
              <a:t>=c("</a:t>
            </a:r>
            <a:r>
              <a:rPr lang="en-US" altLang="zh-CN" dirty="0" err="1" smtClean="0"/>
              <a:t>Cl","Vol</a:t>
            </a:r>
            <a:r>
              <a:rPr lang="en-US" altLang="zh-CN" dirty="0" smtClean="0"/>
              <a:t>"))</a:t>
            </a:r>
            <a:endParaRPr lang="en-US" altLang="zh-CN" dirty="0" smtClean="0"/>
          </a:p>
          <a:p>
            <a:r>
              <a:rPr lang="nl-NL" altLang="zh-CN" dirty="0" smtClean="0"/>
              <a:t>goog&lt;-get.hist.quote(instrument="goog",quote=c("Cl","Vol"))</a:t>
            </a:r>
            <a:endParaRPr lang="nl-NL" altLang="zh-CN" dirty="0" smtClean="0"/>
          </a:p>
          <a:p>
            <a:r>
              <a:rPr lang="en-US" altLang="zh-CN" dirty="0" err="1" smtClean="0"/>
              <a:t>msft</a:t>
            </a:r>
            <a:r>
              <a:rPr lang="en-US" altLang="zh-CN" dirty="0" smtClean="0"/>
              <a:t>&lt;-</a:t>
            </a:r>
            <a:r>
              <a:rPr lang="en-US" altLang="zh-CN" dirty="0" err="1" smtClean="0"/>
              <a:t>get.hist.quote</a:t>
            </a:r>
            <a:r>
              <a:rPr lang="en-US" altLang="zh-CN" dirty="0" smtClean="0"/>
              <a:t>(instrument="</a:t>
            </a:r>
            <a:r>
              <a:rPr lang="en-US" altLang="zh-CN" dirty="0" err="1" smtClean="0"/>
              <a:t>msft",quote</a:t>
            </a:r>
            <a:r>
              <a:rPr lang="en-US" altLang="zh-CN" dirty="0" smtClean="0"/>
              <a:t>=c("</a:t>
            </a:r>
            <a:r>
              <a:rPr lang="en-US" altLang="zh-CN" dirty="0" err="1" smtClean="0"/>
              <a:t>Cl","Vol</a:t>
            </a:r>
            <a:r>
              <a:rPr lang="en-US" altLang="zh-CN" dirty="0" smtClean="0"/>
              <a:t>"))</a:t>
            </a:r>
            <a:endParaRPr lang="en-US" altLang="zh-CN" dirty="0" smtClean="0"/>
          </a:p>
          <a:p>
            <a:r>
              <a:rPr lang="en-US" altLang="zh-CN" dirty="0" smtClean="0"/>
              <a:t> plot(</a:t>
            </a:r>
            <a:r>
              <a:rPr lang="en-US" altLang="zh-CN" dirty="0" err="1" smtClean="0"/>
              <a:t>msft$Close,main</a:t>
            </a:r>
            <a:r>
              <a:rPr lang="en-US" altLang="zh-CN" dirty="0" smtClean="0"/>
              <a:t>="Stock Price </a:t>
            </a:r>
            <a:r>
              <a:rPr lang="en-US" altLang="zh-CN" dirty="0" err="1" smtClean="0"/>
              <a:t>Comparison",ylim</a:t>
            </a:r>
            <a:r>
              <a:rPr lang="en-US" altLang="zh-CN" dirty="0" smtClean="0"/>
              <a:t>=c(0,800),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red",type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l",lwd</a:t>
            </a:r>
            <a:r>
              <a:rPr lang="en-US" altLang="zh-CN" dirty="0" smtClean="0"/>
              <a:t>=0.5,pch=19,cex=0.6,xlab="</a:t>
            </a:r>
            <a:r>
              <a:rPr lang="en-US" altLang="zh-CN" dirty="0" err="1" smtClean="0"/>
              <a:t>Date",ylab</a:t>
            </a:r>
            <a:r>
              <a:rPr lang="en-US" altLang="zh-CN" dirty="0" smtClean="0"/>
              <a:t>="Stock Price(USD)")</a:t>
            </a:r>
            <a:endParaRPr lang="en-US" altLang="zh-CN" dirty="0" smtClean="0"/>
          </a:p>
          <a:p>
            <a:r>
              <a:rPr lang="en-US" altLang="zh-CN" dirty="0" smtClean="0"/>
              <a:t>lines(</a:t>
            </a:r>
            <a:r>
              <a:rPr lang="en-US" altLang="zh-CN" dirty="0" err="1" smtClean="0"/>
              <a:t>goog$Close,col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blue",lwd</a:t>
            </a:r>
            <a:r>
              <a:rPr lang="en-US" altLang="zh-CN" dirty="0" smtClean="0"/>
              <a:t>=0.5)</a:t>
            </a:r>
            <a:endParaRPr lang="en-US" altLang="zh-CN" dirty="0" smtClean="0"/>
          </a:p>
          <a:p>
            <a:r>
              <a:rPr lang="en-US" altLang="zh-CN" dirty="0" smtClean="0"/>
              <a:t>lines(</a:t>
            </a:r>
            <a:r>
              <a:rPr lang="en-US" altLang="zh-CN" dirty="0" err="1" smtClean="0"/>
              <a:t>aapl$Close,col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gray",lwd</a:t>
            </a:r>
            <a:r>
              <a:rPr lang="en-US" altLang="zh-CN" dirty="0" smtClean="0"/>
              <a:t>=0.5)</a:t>
            </a:r>
            <a:endParaRPr lang="en-US" altLang="zh-CN" dirty="0" smtClean="0"/>
          </a:p>
          <a:p>
            <a:r>
              <a:rPr lang="en-US" altLang="zh-CN" dirty="0" smtClean="0"/>
              <a:t>legend("</a:t>
            </a:r>
            <a:r>
              <a:rPr lang="en-US" altLang="zh-CN" dirty="0" err="1" smtClean="0"/>
              <a:t>top",horiz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T,legend</a:t>
            </a:r>
            <a:r>
              <a:rPr lang="en-US" altLang="zh-CN" dirty="0" smtClean="0"/>
              <a:t>=c("</a:t>
            </a:r>
            <a:r>
              <a:rPr lang="en-US" altLang="zh-CN" dirty="0" err="1" smtClean="0"/>
              <a:t>Microsoft","Google","Apple</a:t>
            </a:r>
            <a:r>
              <a:rPr lang="en-US" altLang="zh-CN" dirty="0" smtClean="0"/>
              <a:t>"),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=c("</a:t>
            </a:r>
            <a:r>
              <a:rPr lang="en-US" altLang="zh-CN" dirty="0" err="1" smtClean="0"/>
              <a:t>red","blue","gray</a:t>
            </a:r>
            <a:r>
              <a:rPr lang="en-US" altLang="zh-CN" dirty="0" smtClean="0"/>
              <a:t>"),</a:t>
            </a:r>
            <a:r>
              <a:rPr lang="en-US" altLang="zh-CN" dirty="0" err="1" smtClean="0"/>
              <a:t>lty</a:t>
            </a:r>
            <a:r>
              <a:rPr lang="en-US" altLang="zh-CN" dirty="0" smtClean="0"/>
              <a:t>=1,bty="n")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stock charts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getSymbols</a:t>
            </a:r>
            <a:r>
              <a:rPr lang="en-US" altLang="zh-CN" dirty="0" smtClean="0"/>
              <a:t>("</a:t>
            </a:r>
            <a:r>
              <a:rPr lang="en-US" altLang="zh-CN" dirty="0" err="1" smtClean="0"/>
              <a:t>AAPL",src</a:t>
            </a:r>
            <a:r>
              <a:rPr lang="en-US" altLang="zh-CN" dirty="0" smtClean="0"/>
              <a:t>="yahoo")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err="1" smtClean="0"/>
              <a:t>barChart</a:t>
            </a:r>
            <a:r>
              <a:rPr lang="en-US" altLang="zh-CN" dirty="0" smtClean="0"/>
              <a:t>(AAPL)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 Programming Environment for Data Analysis and Graphics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 is a free software environment for statistical computing and graphics</a:t>
            </a:r>
            <a:endParaRPr lang="en-US" dirty="0" smtClean="0"/>
          </a:p>
          <a:p>
            <a:r>
              <a:rPr lang="en-US" altLang="zh-CN" dirty="0" smtClean="0"/>
              <a:t>an effective data handling and storage facility</a:t>
            </a:r>
            <a:endParaRPr lang="en-US" altLang="zh-CN" dirty="0" smtClean="0"/>
          </a:p>
          <a:p>
            <a:r>
              <a:rPr lang="en-US" altLang="zh-CN" dirty="0" smtClean="0"/>
              <a:t>a suite of operators for calculations on arrays, in particular matrices</a:t>
            </a:r>
            <a:endParaRPr lang="en-US" altLang="zh-CN" dirty="0" smtClean="0"/>
          </a:p>
          <a:p>
            <a:r>
              <a:rPr lang="en-US" altLang="zh-CN" dirty="0" smtClean="0"/>
              <a:t>a large, coherent, integrated collection of intermediate tools for data analysis</a:t>
            </a:r>
            <a:endParaRPr lang="en-US" altLang="zh-CN" dirty="0" smtClean="0"/>
          </a:p>
          <a:p>
            <a:r>
              <a:rPr lang="en-US" altLang="zh-CN" dirty="0" smtClean="0"/>
              <a:t>graphical facilities for data analysis and display either directly at the computer or on hardcopy</a:t>
            </a:r>
            <a:endParaRPr lang="en-US" altLang="zh-CN" dirty="0" smtClean="0"/>
          </a:p>
          <a:p>
            <a:r>
              <a:rPr lang="en-US" altLang="zh-CN" dirty="0" smtClean="0"/>
              <a:t>a well developed, simple and effective programming language</a:t>
            </a:r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contour plots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volcano</a:t>
            </a:r>
            <a:endParaRPr lang="en-US" altLang="zh-CN" dirty="0" smtClean="0"/>
          </a:p>
          <a:p>
            <a:r>
              <a:rPr lang="en-US" altLang="zh-CN" dirty="0" smtClean="0"/>
              <a:t>contour(x=10*1:nrow(volcano), y=10*1:ncol(volcano), z=volcano, </a:t>
            </a:r>
            <a:r>
              <a:rPr lang="en-US" altLang="zh-CN" dirty="0" err="1" smtClean="0"/>
              <a:t>xlab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Metres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West",ylab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Metres</a:t>
            </a:r>
            <a:r>
              <a:rPr lang="en-US" altLang="zh-CN" dirty="0" smtClean="0"/>
              <a:t> North", main="Topography of </a:t>
            </a:r>
            <a:r>
              <a:rPr lang="en-US" altLang="zh-CN" dirty="0" err="1" smtClean="0"/>
              <a:t>Maunga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Whau</a:t>
            </a:r>
            <a:r>
              <a:rPr lang="en-US" altLang="zh-CN" dirty="0" smtClean="0"/>
              <a:t> Volcano") </a:t>
            </a:r>
            <a:endParaRPr lang="zh-CN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contour plots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par(</a:t>
            </a:r>
            <a:r>
              <a:rPr lang="en-US" altLang="zh-CN" dirty="0" err="1" smtClean="0"/>
              <a:t>las</a:t>
            </a:r>
            <a:r>
              <a:rPr lang="en-US" altLang="zh-CN" dirty="0" smtClean="0"/>
              <a:t>=1) </a:t>
            </a:r>
            <a:endParaRPr lang="en-US" altLang="zh-CN" dirty="0" smtClean="0"/>
          </a:p>
          <a:p>
            <a:r>
              <a:rPr lang="en-US" altLang="zh-CN" dirty="0" smtClean="0"/>
              <a:t>plot(0,0,xlim=c(0,10*</a:t>
            </a:r>
            <a:r>
              <a:rPr lang="en-US" altLang="zh-CN" dirty="0" err="1" smtClean="0"/>
              <a:t>nrow</a:t>
            </a:r>
            <a:r>
              <a:rPr lang="en-US" altLang="zh-CN" dirty="0" smtClean="0"/>
              <a:t>(volcano)),</a:t>
            </a:r>
            <a:r>
              <a:rPr lang="en-US" altLang="zh-CN" dirty="0" err="1" smtClean="0"/>
              <a:t>ylim</a:t>
            </a:r>
            <a:r>
              <a:rPr lang="en-US" altLang="zh-CN" dirty="0" smtClean="0"/>
              <a:t>=c(0,10*</a:t>
            </a:r>
            <a:r>
              <a:rPr lang="en-US" altLang="zh-CN" dirty="0" err="1" smtClean="0"/>
              <a:t>ncol</a:t>
            </a:r>
            <a:r>
              <a:rPr lang="en-US" altLang="zh-CN" dirty="0" smtClean="0"/>
              <a:t>(volcano)), type="</a:t>
            </a:r>
            <a:r>
              <a:rPr lang="en-US" altLang="zh-CN" dirty="0" err="1" smtClean="0"/>
              <a:t>n",xlab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Metres</a:t>
            </a:r>
            <a:r>
              <a:rPr lang="en-US" altLang="zh-CN" dirty="0" smtClean="0"/>
              <a:t> West", </a:t>
            </a:r>
            <a:r>
              <a:rPr lang="en-US" altLang="zh-CN" dirty="0" err="1" smtClean="0"/>
              <a:t>ylab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Metres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North",main</a:t>
            </a:r>
            <a:r>
              <a:rPr lang="en-US" altLang="zh-CN" dirty="0" smtClean="0"/>
              <a:t>="Topography of </a:t>
            </a:r>
            <a:r>
              <a:rPr lang="en-US" altLang="zh-CN" dirty="0" err="1" smtClean="0"/>
              <a:t>Maunga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Whau</a:t>
            </a:r>
            <a:r>
              <a:rPr lang="en-US" altLang="zh-CN" dirty="0" smtClean="0"/>
              <a:t> Volcano") </a:t>
            </a:r>
            <a:endParaRPr lang="en-US" altLang="zh-CN" dirty="0" smtClean="0"/>
          </a:p>
          <a:p>
            <a:r>
              <a:rPr lang="en-US" altLang="zh-CN" dirty="0" smtClean="0"/>
              <a:t>u&lt;-par("</a:t>
            </a:r>
            <a:r>
              <a:rPr lang="en-US" altLang="zh-CN" dirty="0" err="1" smtClean="0"/>
              <a:t>usr</a:t>
            </a:r>
            <a:r>
              <a:rPr lang="en-US" altLang="zh-CN" dirty="0" smtClean="0"/>
              <a:t>") </a:t>
            </a:r>
            <a:endParaRPr lang="en-US" altLang="zh-CN" dirty="0" smtClean="0"/>
          </a:p>
          <a:p>
            <a:r>
              <a:rPr lang="nl-NL" altLang="zh-CN" dirty="0" smtClean="0"/>
              <a:t>rect(u[1],u[3],u[2],u[4],col="lightgreen") </a:t>
            </a:r>
            <a:endParaRPr lang="nl-NL" altLang="zh-CN" dirty="0" smtClean="0"/>
          </a:p>
          <a:p>
            <a:r>
              <a:rPr lang="en-US" altLang="zh-CN" dirty="0" smtClean="0"/>
              <a:t>contour(x=10*1:nrow(volcano),y=10*1:ncol(volcano), </a:t>
            </a:r>
            <a:r>
              <a:rPr lang="en-US" altLang="zh-CN" dirty="0" err="1" smtClean="0"/>
              <a:t>volcano,col</a:t>
            </a:r>
            <a:r>
              <a:rPr lang="en-US" altLang="zh-CN" dirty="0" smtClean="0"/>
              <a:t>="</a:t>
            </a:r>
            <a:r>
              <a:rPr lang="en-US" altLang="zh-CN" dirty="0" err="1" smtClean="0"/>
              <a:t>red",add</a:t>
            </a:r>
            <a:r>
              <a:rPr lang="en-US" altLang="zh-CN" dirty="0" smtClean="0"/>
              <a:t>=TRUE)</a:t>
            </a:r>
            <a:endParaRPr lang="zh-CN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Creating three-dimensional surface plots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("</a:t>
            </a:r>
            <a:r>
              <a:rPr lang="en-US" altLang="zh-CN" dirty="0" err="1" smtClean="0"/>
              <a:t>rgl</a:t>
            </a:r>
            <a:r>
              <a:rPr lang="en-US" altLang="zh-CN" dirty="0" smtClean="0"/>
              <a:t>") </a:t>
            </a:r>
            <a:endParaRPr lang="en-US" altLang="zh-CN" dirty="0" smtClean="0"/>
          </a:p>
          <a:p>
            <a:r>
              <a:rPr lang="en-US" altLang="zh-CN" dirty="0" smtClean="0"/>
              <a:t>z&lt;-2*volcano</a:t>
            </a:r>
            <a:endParaRPr lang="en-US" altLang="zh-CN" dirty="0" smtClean="0"/>
          </a:p>
          <a:p>
            <a:r>
              <a:rPr lang="en-US" altLang="zh-CN" dirty="0" smtClean="0"/>
              <a:t>x&lt;-10*(1:nrow(z))</a:t>
            </a:r>
            <a:endParaRPr lang="en-US" altLang="zh-CN" dirty="0" smtClean="0"/>
          </a:p>
          <a:p>
            <a:r>
              <a:rPr lang="en-US" altLang="zh-CN" dirty="0" smtClean="0"/>
              <a:t>y&lt;-10*(1:ncol(z))</a:t>
            </a:r>
            <a:endParaRPr lang="en-US" altLang="zh-CN" dirty="0" smtClean="0"/>
          </a:p>
          <a:p>
            <a:r>
              <a:rPr lang="en-US" altLang="zh-CN" dirty="0" err="1" smtClean="0"/>
              <a:t>zlim</a:t>
            </a:r>
            <a:r>
              <a:rPr lang="en-US" altLang="zh-CN" dirty="0" smtClean="0"/>
              <a:t>&lt;-range(z)</a:t>
            </a:r>
            <a:endParaRPr lang="en-US" altLang="zh-CN" dirty="0" smtClean="0"/>
          </a:p>
          <a:p>
            <a:r>
              <a:rPr lang="en-US" altLang="zh-CN" dirty="0" smtClean="0"/>
              <a:t> </a:t>
            </a:r>
            <a:r>
              <a:rPr lang="en-US" altLang="zh-CN" dirty="0" err="1" smtClean="0"/>
              <a:t>zlen</a:t>
            </a:r>
            <a:r>
              <a:rPr lang="en-US" altLang="zh-CN" dirty="0" smtClean="0"/>
              <a:t>&lt;-</a:t>
            </a:r>
            <a:r>
              <a:rPr lang="en-US" altLang="zh-CN" dirty="0" err="1" smtClean="0"/>
              <a:t>zlim</a:t>
            </a:r>
            <a:r>
              <a:rPr lang="en-US" altLang="zh-CN" dirty="0" smtClean="0"/>
              <a:t>[2]-</a:t>
            </a:r>
            <a:r>
              <a:rPr lang="en-US" altLang="zh-CN" dirty="0" err="1" smtClean="0"/>
              <a:t>zlim</a:t>
            </a:r>
            <a:r>
              <a:rPr lang="en-US" altLang="zh-CN" dirty="0" smtClean="0"/>
              <a:t>[1]+1</a:t>
            </a:r>
            <a:endParaRPr lang="en-US" altLang="zh-CN" dirty="0" smtClean="0"/>
          </a:p>
          <a:p>
            <a:r>
              <a:rPr lang="en-US" altLang="zh-CN" dirty="0" err="1" smtClean="0"/>
              <a:t>colorlut</a:t>
            </a:r>
            <a:r>
              <a:rPr lang="en-US" altLang="zh-CN" dirty="0" smtClean="0"/>
              <a:t>&lt;-</a:t>
            </a:r>
            <a:r>
              <a:rPr lang="en-US" altLang="zh-CN" dirty="0" err="1" smtClean="0"/>
              <a:t>terrain.colors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zlen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err="1" smtClean="0"/>
              <a:t>col</a:t>
            </a:r>
            <a:r>
              <a:rPr lang="en-US" altLang="zh-CN" dirty="0" smtClean="0"/>
              <a:t>&lt;-</a:t>
            </a:r>
            <a:r>
              <a:rPr lang="en-US" altLang="zh-CN" dirty="0" err="1" smtClean="0"/>
              <a:t>colorlut</a:t>
            </a:r>
            <a:r>
              <a:rPr lang="en-US" altLang="zh-CN" dirty="0" smtClean="0"/>
              <a:t>[z-</a:t>
            </a:r>
            <a:r>
              <a:rPr lang="en-US" altLang="zh-CN" dirty="0" err="1" smtClean="0"/>
              <a:t>zlim</a:t>
            </a:r>
            <a:r>
              <a:rPr lang="en-US" altLang="zh-CN" dirty="0" smtClean="0"/>
              <a:t>[1]+1]</a:t>
            </a:r>
            <a:endParaRPr lang="en-US" altLang="zh-CN" dirty="0" smtClean="0"/>
          </a:p>
          <a:p>
            <a:r>
              <a:rPr lang="en-US" altLang="zh-CN" dirty="0" err="1" smtClean="0"/>
              <a:t>rgl.open</a:t>
            </a:r>
            <a:r>
              <a:rPr lang="en-US" altLang="zh-CN" dirty="0" smtClean="0"/>
              <a:t>()</a:t>
            </a:r>
            <a:endParaRPr lang="en-US" altLang="zh-CN" dirty="0" smtClean="0"/>
          </a:p>
          <a:p>
            <a:r>
              <a:rPr lang="en-US" altLang="zh-CN" dirty="0" err="1" smtClean="0"/>
              <a:t>rgl.surface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x,y,z,color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col,back</a:t>
            </a:r>
            <a:r>
              <a:rPr lang="en-US" altLang="zh-CN" dirty="0" smtClean="0"/>
              <a:t>="lines")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Plotting data on Google maps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(“</a:t>
            </a:r>
            <a:r>
              <a:rPr lang="en-US" altLang="zh-CN" dirty="0" err="1" smtClean="0"/>
              <a:t>rgdal</a:t>
            </a:r>
            <a:r>
              <a:rPr lang="en-US" altLang="zh-CN" dirty="0" smtClean="0"/>
              <a:t>”)</a:t>
            </a:r>
            <a:endParaRPr lang="en-US" altLang="zh-CN" dirty="0" smtClean="0"/>
          </a:p>
          <a:p>
            <a:r>
              <a:rPr lang="en-US" altLang="zh-CN" dirty="0" smtClean="0"/>
              <a:t>library(</a:t>
            </a:r>
            <a:r>
              <a:rPr lang="en-US" altLang="zh-CN" dirty="0" err="1" smtClean="0"/>
              <a:t>rgdal</a:t>
            </a:r>
            <a:r>
              <a:rPr lang="en-US" altLang="zh-CN" dirty="0" smtClean="0"/>
              <a:t>) </a:t>
            </a:r>
            <a:endParaRPr lang="en-US" altLang="zh-CN" dirty="0" smtClean="0"/>
          </a:p>
          <a:p>
            <a:r>
              <a:rPr lang="en-US" altLang="zh-CN" dirty="0" err="1" smtClean="0"/>
              <a:t>install.packages</a:t>
            </a:r>
            <a:r>
              <a:rPr lang="en-US" altLang="zh-CN" dirty="0" smtClean="0"/>
              <a:t>("</a:t>
            </a:r>
            <a:r>
              <a:rPr lang="en-US" altLang="zh-CN" dirty="0" err="1" smtClean="0"/>
              <a:t>RgoogleMaps</a:t>
            </a:r>
            <a:r>
              <a:rPr lang="en-US" altLang="zh-CN" dirty="0" smtClean="0"/>
              <a:t>") </a:t>
            </a:r>
            <a:endParaRPr lang="en-US" altLang="zh-CN" dirty="0" smtClean="0"/>
          </a:p>
          <a:p>
            <a:r>
              <a:rPr lang="en-US" altLang="zh-CN" dirty="0" smtClean="0"/>
              <a:t>library(</a:t>
            </a:r>
            <a:r>
              <a:rPr lang="en-US" altLang="zh-CN" dirty="0" err="1" smtClean="0"/>
              <a:t>RgoogleMaps</a:t>
            </a:r>
            <a:r>
              <a:rPr lang="en-US" altLang="zh-CN" smtClean="0"/>
              <a:t>) 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 and Help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R_HOME/doc/manual/R-intro.pdf, R-admin.pdf, R-data.pdf, R-exts.pdf, R-lang.pdf</a:t>
            </a:r>
            <a:endParaRPr lang="en-US" altLang="zh-CN" dirty="0" smtClean="0"/>
          </a:p>
          <a:p>
            <a:r>
              <a:rPr lang="en-US" altLang="zh-CN" dirty="0" smtClean="0"/>
              <a:t>The Comprehensive R Archive Network             </a:t>
            </a:r>
            <a:endParaRPr lang="en-US" altLang="zh-CN" dirty="0" smtClean="0"/>
          </a:p>
          <a:p>
            <a:pPr>
              <a:buNone/>
            </a:pPr>
            <a:r>
              <a:rPr lang="en-US" dirty="0" smtClean="0">
                <a:hlinkClick r:id="rId1"/>
              </a:rPr>
              <a:t> http://cran.r-project.org/</a:t>
            </a:r>
            <a:endParaRPr lang="en-US" altLang="zh-CN" dirty="0" smtClean="0"/>
          </a:p>
          <a:p>
            <a:r>
              <a:rPr lang="en-US" altLang="zh-CN" dirty="0" smtClean="0"/>
              <a:t>&gt;help(</a:t>
            </a:r>
            <a:r>
              <a:rPr lang="en-US" altLang="zh-CN" dirty="0" err="1" smtClean="0"/>
              <a:t>cor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&gt;help(“[[”)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&gt;</a:t>
            </a:r>
            <a:r>
              <a:rPr lang="en-US" altLang="zh-CN" dirty="0" err="1" smtClean="0"/>
              <a:t>help.start</a:t>
            </a:r>
            <a:r>
              <a:rPr lang="en-US" altLang="zh-CN" dirty="0" smtClean="0"/>
              <a:t>()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Object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x &lt;-1</a:t>
            </a:r>
            <a:endParaRPr lang="en-US" altLang="zh-CN" dirty="0" smtClean="0"/>
          </a:p>
          <a:p>
            <a:r>
              <a:rPr lang="en-US" altLang="zh-CN" dirty="0" smtClean="0"/>
              <a:t>x</a:t>
            </a:r>
            <a:endParaRPr lang="en-US" altLang="zh-CN" dirty="0" smtClean="0"/>
          </a:p>
          <a:p>
            <a:r>
              <a:rPr lang="en-US" altLang="zh-CN" dirty="0" smtClean="0"/>
              <a:t>mode(x)</a:t>
            </a:r>
            <a:endParaRPr lang="en-US" altLang="zh-CN" dirty="0" smtClean="0"/>
          </a:p>
          <a:p>
            <a:r>
              <a:rPr lang="en-US" altLang="zh-CN" dirty="0" smtClean="0"/>
              <a:t>length(x)</a:t>
            </a:r>
            <a:endParaRPr lang="en-US" altLang="zh-CN" dirty="0" smtClean="0"/>
          </a:p>
          <a:p>
            <a:r>
              <a:rPr lang="en-US" altLang="zh-CN" dirty="0" smtClean="0"/>
              <a:t>A&lt;-”</a:t>
            </a:r>
            <a:r>
              <a:rPr lang="en-US" altLang="zh-CN" dirty="0" err="1" smtClean="0"/>
              <a:t>Gomphotherium</a:t>
            </a:r>
            <a:r>
              <a:rPr lang="en-US" altLang="zh-CN" dirty="0" smtClean="0"/>
              <a:t>”; </a:t>
            </a:r>
            <a:r>
              <a:rPr lang="en-US" altLang="zh-CN" dirty="0" err="1" smtClean="0"/>
              <a:t>compar</a:t>
            </a:r>
            <a:r>
              <a:rPr lang="en-US" altLang="zh-CN" dirty="0" smtClean="0"/>
              <a:t>&lt;-</a:t>
            </a:r>
            <a:r>
              <a:rPr lang="en-US" altLang="zh-CN" dirty="0" err="1" smtClean="0"/>
              <a:t>TRUE;z</a:t>
            </a:r>
            <a:r>
              <a:rPr lang="en-US" altLang="zh-CN" dirty="0" smtClean="0"/>
              <a:t>&lt;-9+2i</a:t>
            </a:r>
            <a:endParaRPr lang="en-US" altLang="zh-CN" dirty="0" smtClean="0"/>
          </a:p>
          <a:p>
            <a:r>
              <a:rPr lang="en-US" altLang="zh-CN" dirty="0" smtClean="0"/>
              <a:t>mode(A);mode(</a:t>
            </a:r>
            <a:r>
              <a:rPr lang="en-US" altLang="zh-CN" dirty="0" err="1" smtClean="0"/>
              <a:t>compar</a:t>
            </a:r>
            <a:r>
              <a:rPr lang="en-US" altLang="zh-CN" dirty="0" smtClean="0"/>
              <a:t>);mode(z)</a:t>
            </a:r>
            <a:endParaRPr lang="en-US" altLang="zh-CN" dirty="0" smtClean="0"/>
          </a:p>
          <a:p>
            <a:r>
              <a:rPr lang="en-US" altLang="zh-CN" dirty="0" smtClean="0"/>
              <a:t>x&lt;-5/0</a:t>
            </a:r>
            <a:endParaRPr lang="en-US" altLang="zh-CN" dirty="0" smtClean="0"/>
          </a:p>
          <a:p>
            <a:r>
              <a:rPr lang="en-US" altLang="zh-CN" dirty="0" smtClean="0"/>
              <a:t>x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Vectors, assignment and arithmetic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x  &lt;- c(10.4, 5.6, 3.1, 6.4, 21.7)</a:t>
            </a:r>
            <a:endParaRPr lang="en-US" altLang="zh-CN" dirty="0" smtClean="0"/>
          </a:p>
          <a:p>
            <a:r>
              <a:rPr lang="en-US" altLang="zh-CN" dirty="0" smtClean="0"/>
              <a:t>x </a:t>
            </a:r>
            <a:endParaRPr lang="en-US" altLang="zh-CN" dirty="0" smtClean="0"/>
          </a:p>
          <a:p>
            <a:r>
              <a:rPr lang="en-US" altLang="zh-CN" dirty="0" smtClean="0"/>
              <a:t>x &lt;- c ( 1 : 10 )</a:t>
            </a:r>
            <a:endParaRPr lang="en-US" altLang="zh-CN" dirty="0" smtClean="0"/>
          </a:p>
          <a:p>
            <a:r>
              <a:rPr lang="en-US" altLang="zh-CN" dirty="0" smtClean="0"/>
              <a:t>x</a:t>
            </a:r>
            <a:endParaRPr lang="en-US" altLang="zh-CN" dirty="0" smtClean="0"/>
          </a:p>
          <a:p>
            <a:r>
              <a:rPr lang="en-US" altLang="zh-CN" dirty="0" smtClean="0"/>
              <a:t>y &lt;- c ( x , 0 , x )</a:t>
            </a:r>
            <a:endParaRPr lang="en-US" altLang="zh-CN" dirty="0" smtClean="0"/>
          </a:p>
          <a:p>
            <a:r>
              <a:rPr lang="en-US" altLang="zh-CN" dirty="0" smtClean="0"/>
              <a:t>V &lt;- x + y + 1</a:t>
            </a:r>
            <a:endParaRPr lang="en-US" altLang="zh-CN" dirty="0" smtClean="0"/>
          </a:p>
          <a:p>
            <a:r>
              <a:rPr lang="en-US" altLang="zh-CN" dirty="0" smtClean="0"/>
              <a:t>mean(x)</a:t>
            </a:r>
            <a:endParaRPr lang="en-US" altLang="zh-CN" dirty="0" smtClean="0"/>
          </a:p>
          <a:p>
            <a:r>
              <a:rPr lang="en-US" altLang="zh-CN" dirty="0" smtClean="0"/>
              <a:t>sum(x)/length(x) </a:t>
            </a:r>
            <a:endParaRPr lang="en-US" altLang="zh-CN" dirty="0" smtClean="0"/>
          </a:p>
          <a:p>
            <a:r>
              <a:rPr lang="en-US" altLang="zh-CN" dirty="0" smtClean="0"/>
              <a:t>X &lt;-c(”</a:t>
            </a:r>
            <a:r>
              <a:rPr lang="en-US" altLang="zh-CN" dirty="0" err="1" smtClean="0"/>
              <a:t>sie”,”sind”,”das”,”Essen”,”und”,”wir”,”sind”,”die”,”Jager</a:t>
            </a:r>
            <a:r>
              <a:rPr lang="en-US" altLang="zh-CN" dirty="0" smtClean="0"/>
              <a:t>”)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Arrays, Matrix and </a:t>
            </a:r>
            <a:r>
              <a:rPr lang="en-US" altLang="zh-CN" dirty="0" err="1" smtClean="0"/>
              <a:t>Dataframe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CN" dirty="0" smtClean="0"/>
              <a:t>z&lt;-c(1:1500) ;dim(z) &lt;- c(3,5,100)</a:t>
            </a:r>
            <a:endParaRPr lang="en-US" altLang="zh-CN" dirty="0" smtClean="0"/>
          </a:p>
          <a:p>
            <a:r>
              <a:rPr lang="en-US" altLang="zh-CN" dirty="0" smtClean="0"/>
              <a:t>x&lt;-array(1:20,dim=c(4,5))</a:t>
            </a:r>
            <a:endParaRPr lang="en-US" altLang="zh-CN" dirty="0" smtClean="0"/>
          </a:p>
          <a:p>
            <a:r>
              <a:rPr lang="en-US" altLang="zh-CN" dirty="0" err="1" smtClean="0"/>
              <a:t>i</a:t>
            </a:r>
            <a:r>
              <a:rPr lang="en-US" altLang="zh-CN" dirty="0" smtClean="0"/>
              <a:t>&lt;-array(c(1:3,3:1),dim=c(3,2))</a:t>
            </a:r>
            <a:endParaRPr lang="en-US" altLang="zh-CN" dirty="0" smtClean="0"/>
          </a:p>
          <a:p>
            <a:r>
              <a:rPr lang="en-US" altLang="zh-CN" dirty="0" smtClean="0"/>
              <a:t>x[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</a:t>
            </a:r>
            <a:endParaRPr lang="en-US" altLang="zh-CN" dirty="0" smtClean="0"/>
          </a:p>
          <a:p>
            <a:r>
              <a:rPr lang="en-US" altLang="zh-CN" dirty="0" smtClean="0"/>
              <a:t>x[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]&lt;-0</a:t>
            </a:r>
            <a:endParaRPr lang="en-US" altLang="zh-CN" dirty="0" smtClean="0"/>
          </a:p>
          <a:p>
            <a:r>
              <a:rPr lang="en-US" altLang="zh-CN" dirty="0" smtClean="0"/>
              <a:t>x[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]</a:t>
            </a:r>
            <a:endParaRPr lang="en-US" altLang="zh-CN" dirty="0" smtClean="0"/>
          </a:p>
          <a:p>
            <a:r>
              <a:rPr lang="en-US" altLang="zh-CN" dirty="0" smtClean="0"/>
              <a:t>matrix(data=5,nr=2,nc=2)</a:t>
            </a:r>
            <a:endParaRPr lang="en-US" altLang="zh-CN" dirty="0" smtClean="0"/>
          </a:p>
          <a:p>
            <a:r>
              <a:rPr lang="en-US" altLang="zh-CN" dirty="0" smtClean="0"/>
              <a:t>matrix(1:6,2,3)</a:t>
            </a:r>
            <a:endParaRPr lang="en-US" altLang="zh-CN" dirty="0" smtClean="0"/>
          </a:p>
          <a:p>
            <a:r>
              <a:rPr lang="en-US" altLang="zh-CN" dirty="0" smtClean="0"/>
              <a:t>x&lt;-1:15</a:t>
            </a:r>
            <a:endParaRPr lang="en-US" altLang="zh-CN" dirty="0" smtClean="0"/>
          </a:p>
          <a:p>
            <a:r>
              <a:rPr lang="en-US" altLang="zh-CN" dirty="0" smtClean="0"/>
              <a:t>dim(x)&lt;-c(5,3)</a:t>
            </a:r>
            <a:endParaRPr lang="en-US" altLang="zh-CN" dirty="0" smtClean="0"/>
          </a:p>
          <a:p>
            <a:r>
              <a:rPr lang="en-US" altLang="zh-CN" dirty="0" smtClean="0"/>
              <a:t>x&lt;-1:4;n&lt;-10;M&lt;-c(10,35)</a:t>
            </a:r>
            <a:endParaRPr lang="en-US" altLang="zh-CN" dirty="0" smtClean="0"/>
          </a:p>
          <a:p>
            <a:r>
              <a:rPr lang="en-US" altLang="zh-CN" dirty="0" err="1" smtClean="0"/>
              <a:t>data.frame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x,n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err="1" smtClean="0"/>
              <a:t>data.frame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x,M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Creating scatter plots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data()</a:t>
            </a:r>
            <a:endParaRPr lang="en-US" altLang="zh-CN" dirty="0" smtClean="0"/>
          </a:p>
          <a:p>
            <a:r>
              <a:rPr lang="en-US" altLang="zh-CN" dirty="0" smtClean="0"/>
              <a:t>cars</a:t>
            </a:r>
            <a:endParaRPr lang="en-US" altLang="zh-CN" dirty="0" smtClean="0"/>
          </a:p>
          <a:p>
            <a:r>
              <a:rPr lang="en-US" altLang="zh-CN" dirty="0" smtClean="0"/>
              <a:t>plot(</a:t>
            </a:r>
            <a:r>
              <a:rPr lang="en-US" altLang="zh-CN" dirty="0" err="1" smtClean="0"/>
              <a:t>cars$dist~cars$speed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smtClean="0"/>
              <a:t>plot(</a:t>
            </a:r>
            <a:r>
              <a:rPr lang="en-US" altLang="zh-CN" dirty="0" err="1" smtClean="0"/>
              <a:t>cars$speed,cars$dist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smtClean="0"/>
              <a:t>plot(</a:t>
            </a:r>
            <a:r>
              <a:rPr lang="en-US" altLang="zh-CN" dirty="0" err="1" smtClean="0"/>
              <a:t>cars$dist~cars$speed</a:t>
            </a:r>
            <a:r>
              <a:rPr lang="en-US" altLang="zh-CN" dirty="0" smtClean="0"/>
              <a:t>, main="Relationship between car distance &amp; speed", </a:t>
            </a:r>
            <a:r>
              <a:rPr lang="en-US" altLang="zh-CN" dirty="0" err="1" smtClean="0"/>
              <a:t>xlab</a:t>
            </a:r>
            <a:r>
              <a:rPr lang="en-US" altLang="zh-CN" dirty="0" smtClean="0"/>
              <a:t>="Speed (miles per hour)", </a:t>
            </a:r>
            <a:r>
              <a:rPr lang="en-US" altLang="zh-CN" dirty="0" err="1" smtClean="0"/>
              <a:t>ylab</a:t>
            </a:r>
            <a:r>
              <a:rPr lang="en-US" altLang="zh-CN" dirty="0" smtClean="0"/>
              <a:t>="Distance travelled (miles)", </a:t>
            </a:r>
            <a:r>
              <a:rPr lang="en-US" altLang="zh-CN" dirty="0" err="1" smtClean="0"/>
              <a:t>xlim</a:t>
            </a:r>
            <a:r>
              <a:rPr lang="en-US" altLang="zh-CN" dirty="0" smtClean="0"/>
              <a:t>=c(0,30), </a:t>
            </a:r>
            <a:r>
              <a:rPr lang="en-US" altLang="zh-CN" dirty="0" err="1" smtClean="0"/>
              <a:t>ylim</a:t>
            </a:r>
            <a:r>
              <a:rPr lang="en-US" altLang="zh-CN" dirty="0" smtClean="0"/>
              <a:t>=c(0,140), 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="red", </a:t>
            </a:r>
            <a:r>
              <a:rPr lang="en-US" altLang="zh-CN" dirty="0" err="1" smtClean="0"/>
              <a:t>pch</a:t>
            </a:r>
            <a:r>
              <a:rPr lang="en-US" altLang="zh-CN" dirty="0" smtClean="0"/>
              <a:t>=19) 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Adding linear model lines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err="1" smtClean="0"/>
              <a:t>mtcars</a:t>
            </a:r>
            <a:endParaRPr lang="en-US" altLang="zh-CN" dirty="0" smtClean="0"/>
          </a:p>
          <a:p>
            <a:r>
              <a:rPr lang="en-US" altLang="zh-CN" dirty="0" smtClean="0"/>
              <a:t>plot(</a:t>
            </a:r>
            <a:r>
              <a:rPr lang="en-US" altLang="zh-CN" dirty="0" err="1" smtClean="0"/>
              <a:t>mtcars$mpg~mtcars$disp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err="1" smtClean="0"/>
              <a:t>lmfit</a:t>
            </a:r>
            <a:r>
              <a:rPr lang="en-US" altLang="zh-CN" dirty="0" smtClean="0"/>
              <a:t>&lt;-lm(</a:t>
            </a:r>
            <a:r>
              <a:rPr lang="en-US" altLang="zh-CN" dirty="0" err="1" smtClean="0"/>
              <a:t>mtcars$mpg~mtcars$disp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err="1" smtClean="0"/>
              <a:t>abline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lmfit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r>
              <a:rPr lang="en-US" altLang="zh-CN" dirty="0" smtClean="0"/>
              <a:t>x&lt;- -(1:100)/10</a:t>
            </a:r>
            <a:endParaRPr lang="en-US" altLang="zh-CN" dirty="0" smtClean="0"/>
          </a:p>
          <a:p>
            <a:r>
              <a:rPr lang="en-US" altLang="zh-CN" dirty="0" smtClean="0"/>
              <a:t>y&lt;- 100+10*exp(x/2)+</a:t>
            </a:r>
            <a:r>
              <a:rPr lang="en-US" altLang="zh-CN" dirty="0" err="1" smtClean="0"/>
              <a:t>rnorm</a:t>
            </a:r>
            <a:r>
              <a:rPr lang="en-US" altLang="zh-CN" dirty="0" smtClean="0"/>
              <a:t>(x)/10</a:t>
            </a:r>
            <a:endParaRPr lang="en-US" altLang="zh-CN" dirty="0" smtClean="0"/>
          </a:p>
          <a:p>
            <a:r>
              <a:rPr lang="en-US" altLang="zh-CN" dirty="0" err="1" smtClean="0"/>
              <a:t>nlmod</a:t>
            </a:r>
            <a:r>
              <a:rPr lang="en-US" altLang="zh-CN" dirty="0" smtClean="0"/>
              <a:t> &lt;- </a:t>
            </a:r>
            <a:r>
              <a:rPr lang="en-US" altLang="zh-CN" dirty="0" err="1" smtClean="0"/>
              <a:t>nls</a:t>
            </a:r>
            <a:r>
              <a:rPr lang="en-US" altLang="zh-CN" dirty="0" smtClean="0"/>
              <a:t>(y ~ Const + A * exp(B*x), trace=TRUE)</a:t>
            </a:r>
            <a:endParaRPr lang="en-US" altLang="zh-CN" dirty="0" smtClean="0"/>
          </a:p>
          <a:p>
            <a:r>
              <a:rPr lang="en-US" altLang="zh-CN" dirty="0" smtClean="0"/>
              <a:t>lines(</a:t>
            </a:r>
            <a:r>
              <a:rPr lang="en-US" altLang="zh-CN" dirty="0" err="1" smtClean="0"/>
              <a:t>x,predict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nlmod</a:t>
            </a:r>
            <a:r>
              <a:rPr lang="en-US" altLang="zh-CN" dirty="0" smtClean="0"/>
              <a:t>),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="red")</a:t>
            </a: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Adding non-parametric model curves with </a:t>
            </a:r>
            <a:r>
              <a:rPr lang="en-US" altLang="zh-CN" dirty="0" err="1" smtClean="0"/>
              <a:t>lowess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plot(cars)</a:t>
            </a:r>
            <a:endParaRPr lang="en-US" altLang="zh-CN" dirty="0" smtClean="0"/>
          </a:p>
          <a:p>
            <a:r>
              <a:rPr lang="en-US" altLang="zh-CN" dirty="0" smtClean="0"/>
              <a:t>lines(</a:t>
            </a:r>
            <a:r>
              <a:rPr lang="en-US" altLang="zh-CN" dirty="0" err="1" smtClean="0"/>
              <a:t>lowess</a:t>
            </a:r>
            <a:r>
              <a:rPr lang="en-US" altLang="zh-CN" dirty="0" smtClean="0"/>
              <a:t>(cars),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="blue")</a:t>
            </a:r>
            <a:endParaRPr lang="en-US" altLang="zh-CN" dirty="0" smtClean="0"/>
          </a:p>
          <a:p>
            <a:r>
              <a:rPr lang="en-US" altLang="zh-CN" dirty="0" smtClean="0"/>
              <a:t>lines(</a:t>
            </a:r>
            <a:r>
              <a:rPr lang="en-US" altLang="zh-CN" dirty="0" err="1" smtClean="0"/>
              <a:t>lowess</a:t>
            </a:r>
            <a:r>
              <a:rPr lang="en-US" altLang="zh-CN" dirty="0" smtClean="0"/>
              <a:t>(cars, f=0.3), </a:t>
            </a:r>
            <a:r>
              <a:rPr lang="en-US" altLang="zh-CN" dirty="0" err="1" smtClean="0"/>
              <a:t>col</a:t>
            </a:r>
            <a:r>
              <a:rPr lang="en-US" altLang="zh-CN" dirty="0" smtClean="0"/>
              <a:t> = "orange")</a:t>
            </a:r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4969</Words>
  <Application>WPS 演示</Application>
  <PresentationFormat>全屏显示(4:3)</PresentationFormat>
  <Paragraphs>210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微软雅黑</vt:lpstr>
      <vt:lpstr>Office 主题</vt:lpstr>
      <vt:lpstr>An Introduction to R</vt:lpstr>
      <vt:lpstr>A Programming Environment for Data Analysis and Graphics</vt:lpstr>
      <vt:lpstr>Reference and Help</vt:lpstr>
      <vt:lpstr>Object </vt:lpstr>
      <vt:lpstr>Vectors, assignment and arithmetic</vt:lpstr>
      <vt:lpstr>Arrays, Matrix and Dataframe </vt:lpstr>
      <vt:lpstr>Creating scatter plots</vt:lpstr>
      <vt:lpstr>Adding linear model lines</vt:lpstr>
      <vt:lpstr>Adding non-parametric model curves with lowess</vt:lpstr>
      <vt:lpstr>Making scatter plots with smoothed density representation</vt:lpstr>
      <vt:lpstr>Creating line graphs</vt:lpstr>
      <vt:lpstr>Creating bar charts	</vt:lpstr>
      <vt:lpstr>Creating histograms and density plots</vt:lpstr>
      <vt:lpstr>Displaying data density on axes</vt:lpstr>
      <vt:lpstr>Creating box plots</vt:lpstr>
      <vt:lpstr>Creating heat maps</vt:lpstr>
      <vt:lpstr>Making three-dimensonal scatter plots</vt:lpstr>
      <vt:lpstr>Creating stock charts</vt:lpstr>
      <vt:lpstr>Creating stock charts</vt:lpstr>
      <vt:lpstr>Creating contour plots</vt:lpstr>
      <vt:lpstr>Creating contour plots</vt:lpstr>
      <vt:lpstr>Creating three-dimensional surface plots</vt:lpstr>
      <vt:lpstr>Plotting data on Google maps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Introduction to R</dc:title>
  <dc:creator>Dell</dc:creator>
  <cp:lastModifiedBy>tongyin</cp:lastModifiedBy>
  <cp:revision>35</cp:revision>
  <dcterms:created xsi:type="dcterms:W3CDTF">2013-06-05T00:24:00Z</dcterms:created>
  <dcterms:modified xsi:type="dcterms:W3CDTF">2017-02-17T12:47:11Z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